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handoutMasterIdLst>
    <p:handoutMasterId r:id="rId3"/>
  </p:handoutMasterIdLst>
  <p:sldIdLst>
    <p:sldId id="256" r:id="rId2"/>
  </p:sldIdLst>
  <p:sldSz cx="32918400" cy="219456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55570" indent="1588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912727" indent="1588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369884" indent="1588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827042" indent="1588" algn="l" rtl="0" eaLnBrk="0" fontAlgn="base" hangingPunct="0">
      <a:spcBef>
        <a:spcPct val="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285786" algn="l" defTabSz="914315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6pPr>
    <a:lvl7pPr marL="2742943" algn="l" defTabSz="914315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7pPr>
    <a:lvl8pPr marL="3200100" algn="l" defTabSz="914315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8pPr>
    <a:lvl9pPr marL="3657257" algn="l" defTabSz="914315" rtl="0" eaLnBrk="1" latinLnBrk="0" hangingPunct="1">
      <a:defRPr sz="1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8508"/>
    <a:srgbClr val="003300"/>
    <a:srgbClr val="E5D2A3"/>
    <a:srgbClr val="DD9109"/>
    <a:srgbClr val="E15905"/>
    <a:srgbClr val="E14905"/>
    <a:srgbClr val="F15F05"/>
    <a:srgbClr val="FA6D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9875" autoAdjust="0"/>
  </p:normalViewPr>
  <p:slideViewPr>
    <p:cSldViewPr snapToGrid="0">
      <p:cViewPr>
        <p:scale>
          <a:sx n="36" d="100"/>
          <a:sy n="36" d="100"/>
        </p:scale>
        <p:origin x="-78" y="-114"/>
      </p:cViewPr>
      <p:guideLst>
        <p:guide orient="horz" pos="6912"/>
        <p:guide pos="4222"/>
        <p:guide pos="13442"/>
        <p:guide pos="12149"/>
        <p:guide pos="4654"/>
        <p:guide pos="117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445" tIns="48723" rIns="97445" bIns="48723" numCol="1" anchor="t" anchorCtr="0" compatLnSpc="1">
            <a:prstTxWarp prst="textNoShape">
              <a:avLst/>
            </a:prstTxWarp>
          </a:bodyPr>
          <a:lstStyle>
            <a:lvl1pPr defTabSz="974929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445" tIns="48723" rIns="97445" bIns="48723" numCol="1" anchor="t" anchorCtr="0" compatLnSpc="1">
            <a:prstTxWarp prst="textNoShape">
              <a:avLst/>
            </a:prstTxWarp>
          </a:bodyPr>
          <a:lstStyle>
            <a:lvl1pPr algn="r" defTabSz="974929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445" tIns="48723" rIns="97445" bIns="48723" numCol="1" anchor="b" anchorCtr="0" compatLnSpc="1">
            <a:prstTxWarp prst="textNoShape">
              <a:avLst/>
            </a:prstTxWarp>
          </a:bodyPr>
          <a:lstStyle>
            <a:lvl1pPr defTabSz="974929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445" tIns="48723" rIns="97445" bIns="48723" numCol="1" anchor="b" anchorCtr="0" compatLnSpc="1">
            <a:prstTxWarp prst="textNoShape">
              <a:avLst/>
            </a:prstTxWarp>
          </a:bodyPr>
          <a:lstStyle>
            <a:lvl1pPr algn="r" defTabSz="974929" eaLnBrk="1" hangingPunct="1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5329853-30A6-475A-82D2-CACDF80BB0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480" y="11930388"/>
            <a:ext cx="43525440" cy="8232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960" y="21762720"/>
            <a:ext cx="35844480" cy="98145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570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140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671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28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785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3420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899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456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31917-05A2-44AB-A880-918D2E1BC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4390A-B773-42B1-86AD-B6F3B6078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124640" y="1537981"/>
            <a:ext cx="11521440" cy="3276854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60320" y="1537981"/>
            <a:ext cx="33710880" cy="3276854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AAA011-1961-4779-9389-750ECDA445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3B20E8-EE7A-4C70-BCEB-0972D10B2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3" y="24678648"/>
            <a:ext cx="43525440" cy="7627620"/>
          </a:xfrm>
        </p:spPr>
        <p:txBody>
          <a:bodyPr anchor="t"/>
          <a:lstStyle>
            <a:lvl1pPr algn="l">
              <a:defRPr sz="22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3" y="16277614"/>
            <a:ext cx="43525440" cy="8401047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57006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14018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671029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4pPr>
            <a:lvl5pPr marL="10228035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5pPr>
            <a:lvl6pPr marL="12785046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6pPr>
            <a:lvl7pPr marL="15342058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7pPr>
            <a:lvl8pPr marL="17899064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8pPr>
            <a:lvl9pPr marL="20456075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DE596-288B-43A0-8C9E-1C1A621BD0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60320" y="8961141"/>
            <a:ext cx="22616160" cy="25345393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29920" y="8961141"/>
            <a:ext cx="22616160" cy="25345393"/>
          </a:xfrm>
        </p:spPr>
        <p:txBody>
          <a:bodyPr/>
          <a:lstStyle>
            <a:lvl1pPr>
              <a:defRPr sz="15700"/>
            </a:lvl1pPr>
            <a:lvl2pPr>
              <a:defRPr sz="134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1E0D9-37D0-4B2F-BB1A-1AD589D243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321" y="8596634"/>
            <a:ext cx="22625053" cy="3582667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57006" indent="0">
              <a:buNone/>
              <a:defRPr sz="11200" b="1"/>
            </a:lvl2pPr>
            <a:lvl3pPr marL="5114018" indent="0">
              <a:buNone/>
              <a:defRPr sz="10100" b="1"/>
            </a:lvl3pPr>
            <a:lvl4pPr marL="7671029" indent="0">
              <a:buNone/>
              <a:defRPr sz="9000" b="1"/>
            </a:lvl4pPr>
            <a:lvl5pPr marL="10228035" indent="0">
              <a:buNone/>
              <a:defRPr sz="9000" b="1"/>
            </a:lvl5pPr>
            <a:lvl6pPr marL="12785046" indent="0">
              <a:buNone/>
              <a:defRPr sz="9000" b="1"/>
            </a:lvl6pPr>
            <a:lvl7pPr marL="15342058" indent="0">
              <a:buNone/>
              <a:defRPr sz="9000" b="1"/>
            </a:lvl7pPr>
            <a:lvl8pPr marL="17899064" indent="0">
              <a:buNone/>
              <a:defRPr sz="9000" b="1"/>
            </a:lvl8pPr>
            <a:lvl9pPr marL="20456075" indent="0">
              <a:buNone/>
              <a:defRPr sz="9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321" y="12179301"/>
            <a:ext cx="22625053" cy="22127213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148" y="8596634"/>
            <a:ext cx="22633940" cy="3582667"/>
          </a:xfrm>
        </p:spPr>
        <p:txBody>
          <a:bodyPr anchor="b"/>
          <a:lstStyle>
            <a:lvl1pPr marL="0" indent="0">
              <a:buNone/>
              <a:defRPr sz="13400" b="1"/>
            </a:lvl1pPr>
            <a:lvl2pPr marL="2557006" indent="0">
              <a:buNone/>
              <a:defRPr sz="11200" b="1"/>
            </a:lvl2pPr>
            <a:lvl3pPr marL="5114018" indent="0">
              <a:buNone/>
              <a:defRPr sz="10100" b="1"/>
            </a:lvl3pPr>
            <a:lvl4pPr marL="7671029" indent="0">
              <a:buNone/>
              <a:defRPr sz="9000" b="1"/>
            </a:lvl4pPr>
            <a:lvl5pPr marL="10228035" indent="0">
              <a:buNone/>
              <a:defRPr sz="9000" b="1"/>
            </a:lvl5pPr>
            <a:lvl6pPr marL="12785046" indent="0">
              <a:buNone/>
              <a:defRPr sz="9000" b="1"/>
            </a:lvl6pPr>
            <a:lvl7pPr marL="15342058" indent="0">
              <a:buNone/>
              <a:defRPr sz="9000" b="1"/>
            </a:lvl7pPr>
            <a:lvl8pPr marL="17899064" indent="0">
              <a:buNone/>
              <a:defRPr sz="9000" b="1"/>
            </a:lvl8pPr>
            <a:lvl9pPr marL="20456075" indent="0">
              <a:buNone/>
              <a:defRPr sz="9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148" y="12179301"/>
            <a:ext cx="22633940" cy="22127213"/>
          </a:xfrm>
        </p:spPr>
        <p:txBody>
          <a:bodyPr/>
          <a:lstStyle>
            <a:lvl1pPr>
              <a:defRPr sz="134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55C7AC-AA43-41D9-8CB7-5C6631E70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2D039-919E-4C9C-9137-97F506E7C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7EE4B-8C82-4542-86D6-1142DD8389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41" y="1529080"/>
            <a:ext cx="16846553" cy="6507480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20280" y="1529101"/>
            <a:ext cx="28625800" cy="32777433"/>
          </a:xfrm>
        </p:spPr>
        <p:txBody>
          <a:bodyPr/>
          <a:lstStyle>
            <a:lvl1pPr>
              <a:defRPr sz="17900"/>
            </a:lvl1pPr>
            <a:lvl2pPr>
              <a:defRPr sz="15700"/>
            </a:lvl2pPr>
            <a:lvl3pPr>
              <a:defRPr sz="134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41" y="8036581"/>
            <a:ext cx="16846553" cy="26269953"/>
          </a:xfrm>
        </p:spPr>
        <p:txBody>
          <a:bodyPr/>
          <a:lstStyle>
            <a:lvl1pPr marL="0" indent="0">
              <a:buNone/>
              <a:defRPr sz="7800"/>
            </a:lvl1pPr>
            <a:lvl2pPr marL="2557006" indent="0">
              <a:buNone/>
              <a:defRPr sz="6700"/>
            </a:lvl2pPr>
            <a:lvl3pPr marL="5114018" indent="0">
              <a:buNone/>
              <a:defRPr sz="5600"/>
            </a:lvl3pPr>
            <a:lvl4pPr marL="7671029" indent="0">
              <a:buNone/>
              <a:defRPr sz="5000"/>
            </a:lvl4pPr>
            <a:lvl5pPr marL="10228035" indent="0">
              <a:buNone/>
              <a:defRPr sz="5000"/>
            </a:lvl5pPr>
            <a:lvl6pPr marL="12785046" indent="0">
              <a:buNone/>
              <a:defRPr sz="5000"/>
            </a:lvl6pPr>
            <a:lvl7pPr marL="15342058" indent="0">
              <a:buNone/>
              <a:defRPr sz="5000"/>
            </a:lvl7pPr>
            <a:lvl8pPr marL="17899064" indent="0">
              <a:buNone/>
              <a:defRPr sz="5000"/>
            </a:lvl8pPr>
            <a:lvl9pPr marL="20456075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F0CFC-3DF6-420B-B79D-0926C22AE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813" y="26883361"/>
            <a:ext cx="30723840" cy="3173733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813" y="3431540"/>
            <a:ext cx="30723840" cy="23042880"/>
          </a:xfrm>
        </p:spPr>
        <p:txBody>
          <a:bodyPr lIns="511400" tIns="255706" rIns="511400" bIns="255706" rtlCol="0">
            <a:normAutofit/>
          </a:bodyPr>
          <a:lstStyle>
            <a:lvl1pPr marL="0" indent="0">
              <a:buNone/>
              <a:defRPr sz="17900"/>
            </a:lvl1pPr>
            <a:lvl2pPr marL="2557006" indent="0">
              <a:buNone/>
              <a:defRPr sz="15700"/>
            </a:lvl2pPr>
            <a:lvl3pPr marL="5114018" indent="0">
              <a:buNone/>
              <a:defRPr sz="13400"/>
            </a:lvl3pPr>
            <a:lvl4pPr marL="7671029" indent="0">
              <a:buNone/>
              <a:defRPr sz="11200"/>
            </a:lvl4pPr>
            <a:lvl5pPr marL="10228035" indent="0">
              <a:buNone/>
              <a:defRPr sz="11200"/>
            </a:lvl5pPr>
            <a:lvl6pPr marL="12785046" indent="0">
              <a:buNone/>
              <a:defRPr sz="11200"/>
            </a:lvl6pPr>
            <a:lvl7pPr marL="15342058" indent="0">
              <a:buNone/>
              <a:defRPr sz="11200"/>
            </a:lvl7pPr>
            <a:lvl8pPr marL="17899064" indent="0">
              <a:buNone/>
              <a:defRPr sz="11200"/>
            </a:lvl8pPr>
            <a:lvl9pPr marL="20456075" indent="0">
              <a:buNone/>
              <a:defRPr sz="112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813" y="30057094"/>
            <a:ext cx="30723840" cy="4507227"/>
          </a:xfrm>
        </p:spPr>
        <p:txBody>
          <a:bodyPr/>
          <a:lstStyle>
            <a:lvl1pPr marL="0" indent="0">
              <a:buNone/>
              <a:defRPr sz="7800"/>
            </a:lvl1pPr>
            <a:lvl2pPr marL="2557006" indent="0">
              <a:buNone/>
              <a:defRPr sz="6700"/>
            </a:lvl2pPr>
            <a:lvl3pPr marL="5114018" indent="0">
              <a:buNone/>
              <a:defRPr sz="5600"/>
            </a:lvl3pPr>
            <a:lvl4pPr marL="7671029" indent="0">
              <a:buNone/>
              <a:defRPr sz="5000"/>
            </a:lvl4pPr>
            <a:lvl5pPr marL="10228035" indent="0">
              <a:buNone/>
              <a:defRPr sz="5000"/>
            </a:lvl5pPr>
            <a:lvl6pPr marL="12785046" indent="0">
              <a:buNone/>
              <a:defRPr sz="5000"/>
            </a:lvl6pPr>
            <a:lvl7pPr marL="15342058" indent="0">
              <a:buNone/>
              <a:defRPr sz="5000"/>
            </a:lvl7pPr>
            <a:lvl8pPr marL="17899064" indent="0">
              <a:buNone/>
              <a:defRPr sz="5000"/>
            </a:lvl8pPr>
            <a:lvl9pPr marL="20456075" indent="0">
              <a:buNone/>
              <a:defRPr sz="5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2B6EE-CF14-4830-A8A2-5905F656A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646239" y="879475"/>
            <a:ext cx="296259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078" tIns="156543" rIns="313078" bIns="15654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46239" y="5121276"/>
            <a:ext cx="29625925" cy="1448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078" tIns="156543" rIns="313078" bIns="1565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1646239" y="20340638"/>
            <a:ext cx="7680325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078" tIns="156543" rIns="313078" bIns="156543" numCol="1" anchor="ctr" anchorCtr="0" compatLnSpc="1">
            <a:prstTxWarp prst="textNoShape">
              <a:avLst/>
            </a:prstTxWarp>
          </a:bodyPr>
          <a:lstStyle>
            <a:lvl1pPr>
              <a:defRPr sz="41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11247439" y="20340638"/>
            <a:ext cx="10423525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078" tIns="156543" rIns="313078" bIns="156543" numCol="1" anchor="ctr" anchorCtr="0" compatLnSpc="1">
            <a:prstTxWarp prst="textNoShape">
              <a:avLst/>
            </a:prstTxWarp>
          </a:bodyPr>
          <a:lstStyle>
            <a:lvl1pPr algn="ctr">
              <a:defRPr sz="41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3591839" y="20340638"/>
            <a:ext cx="7680325" cy="116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3078" tIns="156543" rIns="313078" bIns="156543" numCol="1" anchor="ctr" anchorCtr="0" compatLnSpc="1">
            <a:prstTxWarp prst="textNoShape">
              <a:avLst/>
            </a:prstTxWarp>
          </a:bodyPr>
          <a:lstStyle>
            <a:lvl1pPr algn="r">
              <a:defRPr sz="41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8203D1C-A58E-4B31-8F45-AA31C8A003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3130256" rtl="0" eaLnBrk="0" fontAlgn="base" hangingPunct="0">
        <a:spcBef>
          <a:spcPct val="0"/>
        </a:spcBef>
        <a:spcAft>
          <a:spcPct val="0"/>
        </a:spcAft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130256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1"/>
          </a:solidFill>
          <a:latin typeface="Calibri" pitchFamily="34" charset="0"/>
        </a:defRPr>
      </a:lvl2pPr>
      <a:lvl3pPr algn="ctr" defTabSz="3130256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1"/>
          </a:solidFill>
          <a:latin typeface="Calibri" pitchFamily="34" charset="0"/>
        </a:defRPr>
      </a:lvl3pPr>
      <a:lvl4pPr algn="ctr" defTabSz="3130256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1"/>
          </a:solidFill>
          <a:latin typeface="Calibri" pitchFamily="34" charset="0"/>
        </a:defRPr>
      </a:lvl4pPr>
      <a:lvl5pPr algn="ctr" defTabSz="3130256" rtl="0" eaLnBrk="0" fontAlgn="base" hangingPunct="0">
        <a:spcBef>
          <a:spcPct val="0"/>
        </a:spcBef>
        <a:spcAft>
          <a:spcPct val="0"/>
        </a:spcAft>
        <a:defRPr sz="15100">
          <a:solidFill>
            <a:schemeClr val="tx1"/>
          </a:solidFill>
          <a:latin typeface="Calibri" pitchFamily="34" charset="0"/>
        </a:defRPr>
      </a:lvl5pPr>
      <a:lvl6pPr marL="457157" algn="ctr" defTabSz="5112859" rtl="0" fontAlgn="base">
        <a:spcBef>
          <a:spcPct val="0"/>
        </a:spcBef>
        <a:spcAft>
          <a:spcPct val="0"/>
        </a:spcAft>
        <a:defRPr sz="24600">
          <a:solidFill>
            <a:schemeClr val="tx1"/>
          </a:solidFill>
          <a:latin typeface="Calibri" pitchFamily="34" charset="0"/>
        </a:defRPr>
      </a:lvl6pPr>
      <a:lvl7pPr marL="914315" algn="ctr" defTabSz="5112859" rtl="0" fontAlgn="base">
        <a:spcBef>
          <a:spcPct val="0"/>
        </a:spcBef>
        <a:spcAft>
          <a:spcPct val="0"/>
        </a:spcAft>
        <a:defRPr sz="24600">
          <a:solidFill>
            <a:schemeClr val="tx1"/>
          </a:solidFill>
          <a:latin typeface="Calibri" pitchFamily="34" charset="0"/>
        </a:defRPr>
      </a:lvl7pPr>
      <a:lvl8pPr marL="1371471" algn="ctr" defTabSz="5112859" rtl="0" fontAlgn="base">
        <a:spcBef>
          <a:spcPct val="0"/>
        </a:spcBef>
        <a:spcAft>
          <a:spcPct val="0"/>
        </a:spcAft>
        <a:defRPr sz="24600">
          <a:solidFill>
            <a:schemeClr val="tx1"/>
          </a:solidFill>
          <a:latin typeface="Calibri" pitchFamily="34" charset="0"/>
        </a:defRPr>
      </a:lvl8pPr>
      <a:lvl9pPr marL="1828629" algn="ctr" defTabSz="5112859" rtl="0" fontAlgn="base">
        <a:spcBef>
          <a:spcPct val="0"/>
        </a:spcBef>
        <a:spcAft>
          <a:spcPct val="0"/>
        </a:spcAft>
        <a:defRPr sz="24600">
          <a:solidFill>
            <a:schemeClr val="tx1"/>
          </a:solidFill>
          <a:latin typeface="Calibri" pitchFamily="34" charset="0"/>
        </a:defRPr>
      </a:lvl9pPr>
    </p:titleStyle>
    <p:bodyStyle>
      <a:lvl1pPr marL="1174640" indent="-1174640" algn="l" defTabSz="3130256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2937" indent="-977808" algn="l" defTabSz="3130256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2821" indent="-780977" algn="l" defTabSz="3130256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79537" indent="-782565" algn="l" defTabSz="3130256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43078" indent="-782565" algn="l" defTabSz="3130256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14063547" indent="-1278511" algn="l" defTabSz="511401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620558" indent="-1278511" algn="l" defTabSz="511401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177564" indent="-1278511" algn="l" defTabSz="511401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734580" indent="-1278511" algn="l" defTabSz="511401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1401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57006" algn="l" defTabSz="511401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14018" algn="l" defTabSz="511401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671029" algn="l" defTabSz="511401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28035" algn="l" defTabSz="511401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785046" algn="l" defTabSz="511401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342058" algn="l" defTabSz="511401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899064" algn="l" defTabSz="511401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456075" algn="l" defTabSz="511401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E5D2A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4" name="Rectangle 590"/>
          <p:cNvSpPr>
            <a:spLocks noChangeArrowheads="1"/>
          </p:cNvSpPr>
          <p:nvPr/>
        </p:nvSpPr>
        <p:spPr bwMode="auto">
          <a:xfrm>
            <a:off x="16316325" y="18545175"/>
            <a:ext cx="16030576" cy="2771775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rgbClr val="003300"/>
            </a:solidFill>
            <a:miter lim="800000"/>
            <a:headEnd/>
            <a:tailEnd/>
          </a:ln>
          <a:effectLst>
            <a:outerShdw dist="143684" dir="2700000" algn="ctr" rotWithShape="0">
              <a:srgbClr val="003300"/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en-US"/>
          </a:p>
        </p:txBody>
      </p:sp>
      <p:sp>
        <p:nvSpPr>
          <p:cNvPr id="1613" name="Rectangle 589"/>
          <p:cNvSpPr>
            <a:spLocks noChangeArrowheads="1"/>
          </p:cNvSpPr>
          <p:nvPr/>
        </p:nvSpPr>
        <p:spPr bwMode="auto">
          <a:xfrm>
            <a:off x="16259175" y="4714874"/>
            <a:ext cx="15935324" cy="12944476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rgbClr val="003300"/>
            </a:solidFill>
            <a:miter lim="800000"/>
            <a:headEnd/>
            <a:tailEnd/>
          </a:ln>
          <a:effectLst>
            <a:outerShdw dist="143684" dir="2700000" algn="ctr" rotWithShape="0">
              <a:srgbClr val="003300"/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1" name="Rectangle 533"/>
          <p:cNvSpPr>
            <a:spLocks noChangeArrowheads="1"/>
          </p:cNvSpPr>
          <p:nvPr/>
        </p:nvSpPr>
        <p:spPr bwMode="auto">
          <a:xfrm>
            <a:off x="16259175" y="3825875"/>
            <a:ext cx="15916275" cy="746125"/>
          </a:xfrm>
          <a:prstGeom prst="rect">
            <a:avLst/>
          </a:prstGeom>
          <a:solidFill>
            <a:srgbClr val="003300"/>
          </a:solidFill>
          <a:ln w="57150" cmpd="thinThick">
            <a:solidFill>
              <a:srgbClr val="CA8508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US"/>
          </a:p>
        </p:txBody>
      </p:sp>
      <p:sp>
        <p:nvSpPr>
          <p:cNvPr id="1297" name="Rectangle 273"/>
          <p:cNvSpPr>
            <a:spLocks noChangeArrowheads="1"/>
          </p:cNvSpPr>
          <p:nvPr/>
        </p:nvSpPr>
        <p:spPr bwMode="auto">
          <a:xfrm>
            <a:off x="428625" y="4754335"/>
            <a:ext cx="15316200" cy="16668750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rgbClr val="003300"/>
            </a:solidFill>
            <a:miter lim="800000"/>
            <a:headEnd/>
            <a:tailEnd/>
          </a:ln>
          <a:effectLst>
            <a:outerShdw dist="143684" dir="2700000" algn="ctr" rotWithShape="0">
              <a:srgbClr val="003300"/>
            </a:outerShdw>
          </a:effectLst>
        </p:spPr>
        <p:txBody>
          <a:bodyPr wrap="none" lIns="91431" tIns="45715" rIns="91431" bIns="45715" anchor="ctr"/>
          <a:lstStyle/>
          <a:p>
            <a:pPr>
              <a:defRPr/>
            </a:pPr>
            <a:endParaRPr lang="en-US"/>
          </a:p>
        </p:txBody>
      </p:sp>
      <p:sp>
        <p:nvSpPr>
          <p:cNvPr id="1034" name="Rectangle 274"/>
          <p:cNvSpPr>
            <a:spLocks noChangeArrowheads="1"/>
          </p:cNvSpPr>
          <p:nvPr/>
        </p:nvSpPr>
        <p:spPr bwMode="auto">
          <a:xfrm>
            <a:off x="0" y="0"/>
            <a:ext cx="32918400" cy="3429000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US"/>
          </a:p>
        </p:txBody>
      </p:sp>
      <p:sp>
        <p:nvSpPr>
          <p:cNvPr id="1301" name="Text Box 7"/>
          <p:cNvSpPr txBox="1">
            <a:spLocks noChangeArrowheads="1"/>
          </p:cNvSpPr>
          <p:nvPr/>
        </p:nvSpPr>
        <p:spPr bwMode="auto">
          <a:xfrm>
            <a:off x="5327651" y="0"/>
            <a:ext cx="22007513" cy="2862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1244" tIns="45630" rIns="91244" bIns="45630">
            <a:spAutoFit/>
          </a:bodyPr>
          <a:lstStyle/>
          <a:p>
            <a:pPr algn="ctr">
              <a:defRPr/>
            </a:pPr>
            <a:r>
              <a:rPr lang="en-US" sz="6000" dirty="0">
                <a:solidFill>
                  <a:srgbClr val="E5D2A3"/>
                </a:solidFill>
              </a:rPr>
              <a:t>Are School Wellness Policies Associated with Weight </a:t>
            </a:r>
          </a:p>
          <a:p>
            <a:pPr algn="ctr">
              <a:defRPr/>
            </a:pPr>
            <a:r>
              <a:rPr lang="en-US" sz="6000" dirty="0">
                <a:solidFill>
                  <a:srgbClr val="E5D2A3"/>
                </a:solidFill>
              </a:rPr>
              <a:t>and Related Behaviors Among Post Partum Teens?</a:t>
            </a:r>
          </a:p>
          <a:p>
            <a:pPr algn="ctr">
              <a:lnSpc>
                <a:spcPct val="90000"/>
              </a:lnSpc>
              <a:spcBef>
                <a:spcPct val="35000"/>
              </a:spcBef>
              <a:defRPr/>
            </a:pP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Debra Haire-Joshu, PhD, Michael Elliott, PhD, Rebecca Schermbeck, </a:t>
            </a: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MPH, MS, RD, </a:t>
            </a:r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Cindy Schwarz, MPH, MS, RD</a:t>
            </a:r>
          </a:p>
          <a:p>
            <a:pPr algn="ctr">
              <a:lnSpc>
                <a:spcPct val="90000"/>
              </a:lnSpc>
              <a:spcBef>
                <a:spcPct val="35000"/>
              </a:spcBef>
              <a:defRPr/>
            </a:pPr>
            <a:r>
              <a:rPr lang="en-US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Contact: Debra Haire-Joshu at 314-362-9554, djoshu@gwbmail.wustl.edu</a:t>
            </a:r>
            <a:endParaRPr lang="en-US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423997" y="4781005"/>
            <a:ext cx="15144751" cy="13815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44" tIns="45630" rIns="91244" bIns="45630">
            <a:spAutoFit/>
          </a:bodyPr>
          <a:lstStyle/>
          <a:p>
            <a:pPr marL="285723" indent="-285723">
              <a:spcAft>
                <a:spcPct val="20000"/>
              </a:spcAft>
            </a:pPr>
            <a:r>
              <a:rPr lang="en-US" sz="2400" b="1" u="sng" dirty="0">
                <a:latin typeface="Goudy" pitchFamily="18" charset="0"/>
                <a:cs typeface="Times New Roman" pitchFamily="18" charset="0"/>
              </a:rPr>
              <a:t>Background</a:t>
            </a:r>
          </a:p>
          <a:p>
            <a:pPr marL="285723" indent="-285723">
              <a:buFont typeface="Arial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quality of the food and activity environment  may impact the ability to make or sustain behavior changes. 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Child Nutrition and WIC Reauthorization Act of 2004 required that all school districts with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federally-funded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school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meals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develop and implement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school wellness policies (SWP). SWPs vary in content and strength. Little is known about the impact of these SWPs on weight reduction interventions.</a:t>
            </a:r>
          </a:p>
          <a:p>
            <a:pPr marL="285723" indent="-285723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23" indent="-285723">
              <a:buFont typeface="Arial" charset="0"/>
              <a:buChar char="•"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BALANCE (Balance Adolescent Lifestyle Activities and Nutrition Choices for Energy) is 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group randomized obesity prevention intervention delivered  through Parents As Teachers at home, school, and via internet website</a:t>
            </a:r>
          </a:p>
          <a:p>
            <a:pPr marL="741293" lvl="1" indent="-285723">
              <a:spcAft>
                <a:spcPct val="25000"/>
              </a:spcAft>
              <a:buFont typeface="Arial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960 postpartum teens across 22 states</a:t>
            </a:r>
          </a:p>
          <a:p>
            <a:pPr marL="741293" lvl="1" indent="-285723">
              <a:spcAft>
                <a:spcPct val="25000"/>
              </a:spcAft>
              <a:buFont typeface="Arial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Primary outcome: decrease in postpartum weight retention</a:t>
            </a:r>
          </a:p>
          <a:p>
            <a:pPr marL="741293" lvl="1" indent="-285723">
              <a:spcAft>
                <a:spcPct val="25000"/>
              </a:spcAft>
              <a:buFont typeface="Arial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Intermediate outcomes : replace sweet drinks, high fat snacks excess portion size, </a:t>
            </a:r>
          </a:p>
          <a:p>
            <a:pPr marL="741293" lvl="1" indent="-285723">
              <a:spcAft>
                <a:spcPct val="250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sedentary activity  with water intake, fruit and vegetable intake,  </a:t>
            </a:r>
          </a:p>
          <a:p>
            <a:pPr marL="741293" lvl="1" indent="-285723">
              <a:spcAft>
                <a:spcPct val="250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recommended portion size and walking.</a:t>
            </a:r>
          </a:p>
          <a:p>
            <a:pPr marL="285723" indent="-285723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23" indent="-285723">
              <a:spcAft>
                <a:spcPct val="25000"/>
              </a:spcAft>
            </a:pPr>
            <a:r>
              <a:rPr lang="en-US" sz="2400" b="1" u="sng" dirty="0" smtClean="0">
                <a:latin typeface="Goudy" pitchFamily="18" charset="0"/>
                <a:cs typeface="Times New Roman" pitchFamily="18" charset="0"/>
              </a:rPr>
              <a:t>Purpose</a:t>
            </a:r>
            <a:endParaRPr lang="en-US" sz="2400" u="sng" dirty="0" smtClean="0">
              <a:latin typeface="Goudy" pitchFamily="18" charset="0"/>
              <a:cs typeface="Times New Roman" pitchFamily="18" charset="0"/>
            </a:endParaRPr>
          </a:p>
          <a:p>
            <a:pPr marL="285723" indent="-285723">
              <a:spcAft>
                <a:spcPct val="250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(1) To describe the quality of SWPs of schools participating in a randomized weight reduction trial for teens;</a:t>
            </a:r>
          </a:p>
          <a:p>
            <a:pPr marL="285723" indent="-285723">
              <a:spcAft>
                <a:spcPct val="250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(2) To determine if SWPs are associated with the effectiveness of the BALANCE intervention. </a:t>
            </a:r>
          </a:p>
          <a:p>
            <a:pPr marL="285723" indent="-285723">
              <a:spcAft>
                <a:spcPct val="25000"/>
              </a:spcAf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23" indent="-285723">
              <a:spcAft>
                <a:spcPct val="25000"/>
              </a:spcAft>
            </a:pP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Methods</a:t>
            </a:r>
          </a:p>
          <a:p>
            <a:pPr marL="285723" indent="-285723">
              <a:spcAft>
                <a:spcPct val="250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We collected and evaluated SWPs from the 335 school districts of  randomized to the  BALANCE intervention and analyzed relationship between SWP quality and pre-post change in postpartum teens. </a:t>
            </a:r>
          </a:p>
          <a:p>
            <a:pPr marL="285723" indent="-285723">
              <a:spcAft>
                <a:spcPct val="25000"/>
              </a:spcAf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23" indent="-285723">
              <a:spcAft>
                <a:spcPct val="25000"/>
              </a:spcAf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23" indent="-285723">
              <a:spcAft>
                <a:spcPct val="25000"/>
              </a:spcAft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23" indent="-285723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285723" indent="-285723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23" indent="-285723">
              <a:spcAft>
                <a:spcPct val="25000"/>
              </a:spcAft>
            </a:pPr>
            <a:endParaRPr lang="en-US" sz="2400" b="1" dirty="0" smtClean="0">
              <a:solidFill>
                <a:srgbClr val="CA8508"/>
              </a:solidFill>
              <a:latin typeface="Goudy" pitchFamily="18" charset="0"/>
              <a:cs typeface="Times New Roman" pitchFamily="18" charset="0"/>
            </a:endParaRPr>
          </a:p>
          <a:p>
            <a:pPr marL="285723" indent="-285723">
              <a:spcAft>
                <a:spcPct val="25000"/>
              </a:spcAft>
            </a:pPr>
            <a:endParaRPr lang="en-US" sz="2400" b="1" dirty="0" smtClean="0">
              <a:solidFill>
                <a:srgbClr val="CA8508"/>
              </a:solidFill>
              <a:latin typeface="Goudy" pitchFamily="18" charset="0"/>
              <a:cs typeface="Times New Roman" pitchFamily="18" charset="0"/>
            </a:endParaRPr>
          </a:p>
          <a:p>
            <a:pPr marL="285723" indent="-285723">
              <a:spcAft>
                <a:spcPct val="25000"/>
              </a:spcAf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23" indent="-285723"/>
            <a:endParaRPr lang="en-US" sz="1800" dirty="0">
              <a:latin typeface="Goudy" pitchFamily="18" charset="0"/>
            </a:endParaRPr>
          </a:p>
          <a:p>
            <a:pPr marL="285723" indent="-285723"/>
            <a:endParaRPr lang="en-US" sz="800" dirty="0">
              <a:latin typeface="Goudy" pitchFamily="18" charset="0"/>
              <a:cs typeface="Times New Roman" pitchFamily="18" charset="0"/>
            </a:endParaRPr>
          </a:p>
          <a:p>
            <a:pPr marL="285723" indent="-285723"/>
            <a:endParaRPr lang="en-US" sz="1800" dirty="0">
              <a:latin typeface="Goudy" pitchFamily="18" charset="0"/>
              <a:cs typeface="Times New Roman" pitchFamily="18" charset="0"/>
            </a:endParaRPr>
          </a:p>
          <a:p>
            <a:pPr marL="285723" indent="-285723"/>
            <a:endParaRPr lang="en-US" sz="1800" dirty="0">
              <a:latin typeface="Goudy" pitchFamily="18" charset="0"/>
              <a:cs typeface="Times New Roman" pitchFamily="18" charset="0"/>
            </a:endParaRPr>
          </a:p>
          <a:p>
            <a:pPr marL="285723" indent="-285723" eaLnBrk="1" hangingPunct="1">
              <a:spcBef>
                <a:spcPct val="50000"/>
              </a:spcBef>
            </a:pPr>
            <a:endParaRPr lang="en-US" sz="1800" b="1" dirty="0">
              <a:latin typeface="Goudy" pitchFamily="18" charset="0"/>
            </a:endParaRPr>
          </a:p>
        </p:txBody>
      </p:sp>
      <p:sp>
        <p:nvSpPr>
          <p:cNvPr id="1038" name="Text Box 13"/>
          <p:cNvSpPr txBox="1">
            <a:spLocks noChangeArrowheads="1"/>
          </p:cNvSpPr>
          <p:nvPr/>
        </p:nvSpPr>
        <p:spPr bwMode="auto">
          <a:xfrm>
            <a:off x="16916401" y="18573750"/>
            <a:ext cx="15111413" cy="3046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244" tIns="45630" rIns="91244" bIns="45630">
            <a:spAutoFit/>
          </a:bodyPr>
          <a:lstStyle/>
          <a:p>
            <a:pPr marL="452396" lvl="1" indent="-452396" eaLnBrk="1" hangingPunct="1">
              <a:buFont typeface="Arial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SWPs are generally weak  (total comp. 39% and strength 19%) ; evaluation area has highest scores ; lowest comp. score was physical education (32%) ; lowest strength score  was competitive food standards (10%).  Despite low scores, competitive foods standards were related to reduced total calories; comp .score in nutrition education, physical education, and communication were related to improved FV consumption. </a:t>
            </a:r>
          </a:p>
          <a:p>
            <a:pPr marL="452396" lvl="1" indent="-452396" eaLnBrk="1" hangingPunct="1"/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Policy Implications</a:t>
            </a:r>
          </a:p>
          <a:p>
            <a:pPr marL="452396" lvl="1" indent="-452396" eaLnBrk="1" hangingPunct="1">
              <a:buFont typeface="Arial" pitchFamily="34" charset="0"/>
              <a:buChar char="•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Improvements in SWP language is needed and may enhance the impact of specific energy balance behaviors. SWPs appear to influence the environment and impact of energy balance interventions.</a:t>
            </a:r>
          </a:p>
          <a:p>
            <a:pPr marL="452396" lvl="1" indent="-452396" eaLnBrk="1" hangingPunct="1"/>
            <a:endParaRPr lang="en-US" sz="2400" dirty="0">
              <a:latin typeface="Goudy" pitchFamily="18" charset="0"/>
              <a:cs typeface="Times New Roman" pitchFamily="18" charset="0"/>
            </a:endParaRPr>
          </a:p>
        </p:txBody>
      </p:sp>
      <p:sp>
        <p:nvSpPr>
          <p:cNvPr id="1040" name="Rectangle 495"/>
          <p:cNvSpPr>
            <a:spLocks noChangeArrowheads="1"/>
          </p:cNvSpPr>
          <p:nvPr/>
        </p:nvSpPr>
        <p:spPr bwMode="auto">
          <a:xfrm>
            <a:off x="342900" y="3844927"/>
            <a:ext cx="15373349" cy="727074"/>
          </a:xfrm>
          <a:prstGeom prst="rect">
            <a:avLst/>
          </a:prstGeom>
          <a:solidFill>
            <a:srgbClr val="003300"/>
          </a:solidFill>
          <a:ln w="57150" cmpd="thinThick">
            <a:solidFill>
              <a:srgbClr val="CA8508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endParaRPr lang="en-US"/>
          </a:p>
        </p:txBody>
      </p:sp>
      <p:sp>
        <p:nvSpPr>
          <p:cNvPr id="1520" name="Text Box 496"/>
          <p:cNvSpPr txBox="1">
            <a:spLocks noChangeArrowheads="1"/>
          </p:cNvSpPr>
          <p:nvPr/>
        </p:nvSpPr>
        <p:spPr bwMode="auto">
          <a:xfrm>
            <a:off x="609601" y="3905250"/>
            <a:ext cx="5000069" cy="63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1" tIns="45715" rIns="91431" bIns="45715">
            <a:spAutoFit/>
          </a:bodyPr>
          <a:lstStyle/>
          <a:p>
            <a:pPr>
              <a:defRPr/>
            </a:pPr>
            <a:r>
              <a:rPr lang="en-US" sz="35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Background and Methods</a:t>
            </a:r>
            <a:endParaRPr lang="en-US" sz="35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2" name="Line 498"/>
          <p:cNvSpPr>
            <a:spLocks noChangeShapeType="1"/>
          </p:cNvSpPr>
          <p:nvPr/>
        </p:nvSpPr>
        <p:spPr bwMode="auto">
          <a:xfrm flipV="1">
            <a:off x="0" y="3549650"/>
            <a:ext cx="32918400" cy="46038"/>
          </a:xfrm>
          <a:prstGeom prst="line">
            <a:avLst/>
          </a:prstGeom>
          <a:noFill/>
          <a:ln w="152400" cmpd="tri">
            <a:solidFill>
              <a:srgbClr val="CA8508"/>
            </a:solidFill>
            <a:round/>
            <a:headEnd/>
            <a:tailEnd/>
          </a:ln>
        </p:spPr>
        <p:txBody>
          <a:bodyPr lIns="91431" tIns="45715" rIns="91431" bIns="45715"/>
          <a:lstStyle/>
          <a:p>
            <a:endParaRPr lang="en-US"/>
          </a:p>
        </p:txBody>
      </p:sp>
      <p:pic>
        <p:nvPicPr>
          <p:cNvPr id="1043" name="Picture 499" descr="GWB2linehzrevPMScoatedMD cop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6738" y="461963"/>
            <a:ext cx="4284662" cy="235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" name="TextBox 34"/>
          <p:cNvSpPr txBox="1">
            <a:spLocks noChangeArrowheads="1"/>
          </p:cNvSpPr>
          <p:nvPr/>
        </p:nvSpPr>
        <p:spPr bwMode="auto">
          <a:xfrm>
            <a:off x="429714" y="20913832"/>
            <a:ext cx="10772776" cy="43087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 lIns="91431" tIns="45715" rIns="91431" bIns="45715">
            <a:spAutoFit/>
          </a:bodyPr>
          <a:lstStyle/>
          <a:p>
            <a:r>
              <a:rPr lang="en-US" sz="2200" dirty="0">
                <a:solidFill>
                  <a:srgbClr val="CA8508"/>
                </a:solidFill>
              </a:rPr>
              <a:t>Funded by: National Cancer Institute of the National Institutes of Health</a:t>
            </a:r>
          </a:p>
        </p:txBody>
      </p:sp>
      <p:sp>
        <p:nvSpPr>
          <p:cNvPr id="1537" name="Rectangle 513"/>
          <p:cNvSpPr>
            <a:spLocks noChangeArrowheads="1"/>
          </p:cNvSpPr>
          <p:nvPr/>
        </p:nvSpPr>
        <p:spPr bwMode="auto">
          <a:xfrm>
            <a:off x="0" y="2892425"/>
            <a:ext cx="32023050" cy="424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91431" tIns="45715" rIns="91431" bIns="45715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Center for Obesity Prevention and Policy Research, George Warren Brown School of Social Work and Department of Internal Medicine, Washington University, St. Louis, MO</a:t>
            </a:r>
          </a:p>
        </p:txBody>
      </p:sp>
      <p:sp>
        <p:nvSpPr>
          <p:cNvPr id="1558" name="Text Box 534"/>
          <p:cNvSpPr txBox="1">
            <a:spLocks noChangeArrowheads="1"/>
          </p:cNvSpPr>
          <p:nvPr/>
        </p:nvSpPr>
        <p:spPr bwMode="auto">
          <a:xfrm>
            <a:off x="16454439" y="3886200"/>
            <a:ext cx="1532774" cy="63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1431" tIns="45715" rIns="91431" bIns="45715">
            <a:spAutoFit/>
          </a:bodyPr>
          <a:lstStyle/>
          <a:p>
            <a:pPr>
              <a:defRPr/>
            </a:pPr>
            <a:r>
              <a:rPr lang="en-US" sz="35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</a:p>
        </p:txBody>
      </p:sp>
      <p:sp>
        <p:nvSpPr>
          <p:cNvPr id="1048" name="Rectangle 542"/>
          <p:cNvSpPr>
            <a:spLocks noChangeArrowheads="1"/>
          </p:cNvSpPr>
          <p:nvPr/>
        </p:nvSpPr>
        <p:spPr bwMode="auto">
          <a:xfrm>
            <a:off x="16287750" y="17760950"/>
            <a:ext cx="16030575" cy="612775"/>
          </a:xfrm>
          <a:prstGeom prst="rect">
            <a:avLst/>
          </a:prstGeom>
          <a:solidFill>
            <a:srgbClr val="003300"/>
          </a:solidFill>
          <a:ln w="57150" cmpd="thinThick">
            <a:solidFill>
              <a:srgbClr val="CA8508"/>
            </a:solidFill>
            <a:miter lim="800000"/>
            <a:headEnd/>
            <a:tailEnd/>
          </a:ln>
        </p:spPr>
        <p:txBody>
          <a:bodyPr wrap="none" lIns="91431" tIns="45715" rIns="91431" bIns="45715" anchor="ctr"/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1544" name="Text Box 520"/>
          <p:cNvSpPr txBox="1">
            <a:spLocks noChangeArrowheads="1"/>
          </p:cNvSpPr>
          <p:nvPr/>
        </p:nvSpPr>
        <p:spPr bwMode="auto">
          <a:xfrm>
            <a:off x="16387763" y="17687925"/>
            <a:ext cx="8329612" cy="630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 lIns="91431" tIns="45715" rIns="91431" bIns="45715">
            <a:spAutoFit/>
          </a:bodyPr>
          <a:lstStyle/>
          <a:p>
            <a:pPr>
              <a:defRPr/>
            </a:pPr>
            <a:r>
              <a:rPr lang="en-US" sz="35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Conclusions and Policy Implications</a:t>
            </a:r>
            <a:endParaRPr lang="en-US" sz="35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15" name="Group 191"/>
          <p:cNvGraphicFramePr>
            <a:graphicFrameLocks noGrp="1"/>
          </p:cNvGraphicFramePr>
          <p:nvPr/>
        </p:nvGraphicFramePr>
        <p:xfrm>
          <a:off x="9055826" y="14992893"/>
          <a:ext cx="6257925" cy="5968288"/>
        </p:xfrm>
        <a:graphic>
          <a:graphicData uri="http://schemas.openxmlformats.org/drawingml/2006/table">
            <a:tbl>
              <a:tblPr/>
              <a:tblGrid>
                <a:gridCol w="3257550"/>
                <a:gridCol w="3000375"/>
              </a:tblGrid>
              <a:tr h="489357">
                <a:tc gridSpan="2">
                  <a:txBody>
                    <a:bodyPr/>
                    <a:lstStyle/>
                    <a:p>
                      <a:pPr marL="0" marR="0" lvl="0" indent="0" algn="ct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Descriptive Parameters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(N=960)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R="0" marT="0" marB="0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645062"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Age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 = 17.6 (SD 1.3)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1887"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BMI%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MN=80.86 (SD 18.9)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1887"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BMI % Change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MN=10.0 (SD 17.4) 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81887"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Overweight/Obese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49.5%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35864"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White</a:t>
                      </a:r>
                    </a:p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Black</a:t>
                      </a:r>
                    </a:p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Hispanic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50.3%</a:t>
                      </a:r>
                    </a:p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28.1%</a:t>
                      </a:r>
                    </a:p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18.9%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58502"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Daily calories from snacks and beverages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 = 1656 (SD 1067) 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93842"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Daily minutes walking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 = 29 (SD 40)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068" name="Picture 228" descr="MED2linehrzrevPMScoatedM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844750" y="533401"/>
            <a:ext cx="4365625" cy="207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2" name="TextBox 41"/>
          <p:cNvSpPr txBox="1"/>
          <p:nvPr/>
        </p:nvSpPr>
        <p:spPr>
          <a:xfrm>
            <a:off x="443050" y="12253777"/>
            <a:ext cx="15125700" cy="10048895"/>
          </a:xfrm>
          <a:prstGeom prst="rect">
            <a:avLst/>
          </a:prstGeom>
          <a:noFill/>
        </p:spPr>
        <p:txBody>
          <a:bodyPr wrap="square" lIns="91431" tIns="45715" rIns="91431" bIns="45715">
            <a:spAutoFit/>
          </a:bodyPr>
          <a:lstStyle/>
          <a:p>
            <a:pPr marL="285723" indent="-285723">
              <a:tabLst>
                <a:tab pos="514302" algn="l"/>
              </a:tabLst>
              <a:defRPr/>
            </a:pPr>
            <a:endParaRPr lang="en-US" sz="2400" b="1" dirty="0" smtClean="0">
              <a:solidFill>
                <a:srgbClr val="CA8508"/>
              </a:solidFill>
              <a:latin typeface="Goudy" pitchFamily="18" charset="0"/>
              <a:cs typeface="Times New Roman" pitchFamily="18" charset="0"/>
            </a:endParaRPr>
          </a:p>
          <a:p>
            <a:pPr marL="285723" indent="-285723">
              <a:tabLst>
                <a:tab pos="514302" algn="l"/>
              </a:tabLst>
              <a:defRPr/>
            </a:pPr>
            <a:endParaRPr lang="en-US" sz="2400" b="1" dirty="0" smtClean="0">
              <a:solidFill>
                <a:srgbClr val="CA8508"/>
              </a:solidFill>
              <a:latin typeface="Goudy" pitchFamily="18" charset="0"/>
              <a:cs typeface="Times New Roman" pitchFamily="18" charset="0"/>
            </a:endParaRPr>
          </a:p>
          <a:p>
            <a:pPr marL="285723" indent="-285723">
              <a:tabLst>
                <a:tab pos="514302" algn="l"/>
              </a:tabLst>
              <a:defRPr/>
            </a:pPr>
            <a:endParaRPr lang="en-US" sz="2400" b="1" dirty="0" smtClean="0">
              <a:solidFill>
                <a:srgbClr val="CA8508"/>
              </a:solidFill>
              <a:latin typeface="Goudy" pitchFamily="18" charset="0"/>
              <a:cs typeface="Times New Roman" pitchFamily="18" charset="0"/>
            </a:endParaRPr>
          </a:p>
          <a:p>
            <a:pPr marL="285723" indent="-285723">
              <a:tabLst>
                <a:tab pos="514302" algn="l"/>
              </a:tabLst>
              <a:defRPr/>
            </a:pPr>
            <a:endParaRPr lang="en-US" sz="2400" b="1" u="sng" dirty="0" smtClean="0">
              <a:latin typeface="Goudy" pitchFamily="18" charset="0"/>
              <a:cs typeface="Times New Roman" pitchFamily="18" charset="0"/>
            </a:endParaRPr>
          </a:p>
          <a:p>
            <a:pPr marL="285723" indent="-285723">
              <a:tabLst>
                <a:tab pos="514302" algn="l"/>
              </a:tabLst>
              <a:defRPr/>
            </a:pPr>
            <a:r>
              <a:rPr lang="en-US" sz="2400" b="1" u="sng" dirty="0" smtClean="0">
                <a:latin typeface="Goudy" pitchFamily="18" charset="0"/>
                <a:cs typeface="Times New Roman" pitchFamily="18" charset="0"/>
              </a:rPr>
              <a:t>SWP Measures</a:t>
            </a:r>
            <a:endParaRPr lang="en-US" sz="2400" u="sng" dirty="0" smtClean="0">
              <a:latin typeface="Goudy" pitchFamily="18" charset="0"/>
              <a:cs typeface="Times New Roman" pitchFamily="18" charset="0"/>
            </a:endParaRPr>
          </a:p>
          <a:p>
            <a:pPr marL="285723" indent="-285723">
              <a:buFontTx/>
              <a:buChar char="•"/>
              <a:tabLst>
                <a:tab pos="514302" algn="l"/>
              </a:tabLs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SWP Evaluation Tool</a:t>
            </a:r>
          </a:p>
          <a:p>
            <a:pPr marL="741293" lvl="1" indent="-285723">
              <a:buFontTx/>
              <a:buChar char="•"/>
              <a:tabLst>
                <a:tab pos="514302" algn="l"/>
              </a:tabLs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 96 item coding system by Schwartz et al (2009) yielded a total policy score (0% to 100%)  and sub scores for comprehensiveness and strength.</a:t>
            </a:r>
          </a:p>
          <a:p>
            <a:pPr marL="285723" indent="-285723">
              <a:defRPr/>
            </a:pPr>
            <a:endParaRPr lang="en-US" sz="2400" dirty="0" smtClean="0">
              <a:latin typeface="Goudy" pitchFamily="18" charset="0"/>
              <a:cs typeface="Times New Roman" pitchFamily="18" charset="0"/>
            </a:endParaRPr>
          </a:p>
          <a:p>
            <a:pPr marL="285723" indent="-285723">
              <a:defRPr/>
            </a:pPr>
            <a:endParaRPr lang="en-US" sz="2400" dirty="0" smtClean="0">
              <a:latin typeface="Goudy" pitchFamily="18" charset="0"/>
              <a:cs typeface="Times New Roman" pitchFamily="18" charset="0"/>
            </a:endParaRPr>
          </a:p>
          <a:p>
            <a:pPr marL="401600" indent="-285723">
              <a:tabLst>
                <a:tab pos="514302" algn="l"/>
              </a:tabLst>
              <a:defRPr/>
            </a:pPr>
            <a:endParaRPr lang="en-US" sz="2400" i="1" dirty="0" smtClean="0">
              <a:latin typeface="Goudy" pitchFamily="18" charset="0"/>
              <a:cs typeface="Times New Roman" pitchFamily="18" charset="0"/>
            </a:endParaRPr>
          </a:p>
          <a:p>
            <a:pPr marL="857169" lvl="1" indent="-285723">
              <a:tabLst>
                <a:tab pos="514302" algn="l"/>
              </a:tabLst>
              <a:defRPr/>
            </a:pPr>
            <a:endParaRPr lang="en-US" sz="2400" dirty="0" smtClean="0">
              <a:latin typeface="Goudy" pitchFamily="18" charset="0"/>
              <a:cs typeface="Times New Roman" pitchFamily="18" charset="0"/>
            </a:endParaRPr>
          </a:p>
          <a:p>
            <a:pPr marL="857169" lvl="1" indent="-285723">
              <a:tabLst>
                <a:tab pos="514302" algn="l"/>
              </a:tabLst>
              <a:defRPr/>
            </a:pPr>
            <a:endParaRPr lang="en-US" sz="2400" dirty="0" smtClean="0">
              <a:latin typeface="Goudy" pitchFamily="18" charset="0"/>
              <a:cs typeface="Times New Roman" pitchFamily="18" charset="0"/>
            </a:endParaRPr>
          </a:p>
          <a:p>
            <a:pPr marL="857169" lvl="1" indent="-285723">
              <a:tabLst>
                <a:tab pos="514302" algn="l"/>
              </a:tabLst>
              <a:defRPr/>
            </a:pPr>
            <a:endParaRPr lang="en-US" sz="2400" dirty="0" smtClean="0">
              <a:latin typeface="Goudy" pitchFamily="18" charset="0"/>
              <a:cs typeface="Times New Roman" pitchFamily="18" charset="0"/>
            </a:endParaRPr>
          </a:p>
          <a:p>
            <a:pPr marL="857169" lvl="1" indent="-285723">
              <a:tabLst>
                <a:tab pos="514302" algn="l"/>
              </a:tabLst>
              <a:defRPr/>
            </a:pPr>
            <a:endParaRPr lang="en-US" sz="2400" dirty="0" smtClean="0">
              <a:latin typeface="Goudy" pitchFamily="18" charset="0"/>
              <a:cs typeface="Times New Roman" pitchFamily="18" charset="0"/>
            </a:endParaRPr>
          </a:p>
          <a:p>
            <a:pPr marL="857169" lvl="1" indent="-285723">
              <a:tabLst>
                <a:tab pos="514302" algn="l"/>
              </a:tabLst>
              <a:defRPr/>
            </a:pPr>
            <a:endParaRPr lang="en-US" sz="2400" dirty="0" smtClean="0">
              <a:latin typeface="Goudy" pitchFamily="18" charset="0"/>
              <a:cs typeface="Times New Roman" pitchFamily="18" charset="0"/>
            </a:endParaRPr>
          </a:p>
          <a:p>
            <a:pPr marL="857169" lvl="1" indent="-285723">
              <a:tabLst>
                <a:tab pos="514302" algn="l"/>
              </a:tabLst>
              <a:defRPr/>
            </a:pPr>
            <a:endParaRPr lang="en-US" sz="2400" dirty="0" smtClean="0">
              <a:latin typeface="Goudy" pitchFamily="18" charset="0"/>
              <a:cs typeface="Times New Roman" pitchFamily="18" charset="0"/>
            </a:endParaRPr>
          </a:p>
          <a:p>
            <a:pPr marL="857169" lvl="1" indent="-285723">
              <a:tabLst>
                <a:tab pos="514302" algn="l"/>
              </a:tabLst>
              <a:defRPr/>
            </a:pPr>
            <a:endParaRPr lang="en-US" sz="2400" dirty="0" smtClean="0">
              <a:latin typeface="Goudy" pitchFamily="18" charset="0"/>
              <a:cs typeface="Times New Roman" pitchFamily="18" charset="0"/>
            </a:endParaRPr>
          </a:p>
          <a:p>
            <a:pPr marL="857169" lvl="1" indent="-285723">
              <a:tabLst>
                <a:tab pos="514302" algn="l"/>
              </a:tabLst>
              <a:defRPr/>
            </a:pPr>
            <a:endParaRPr lang="en-US" sz="2400" dirty="0">
              <a:latin typeface="Goudy" pitchFamily="18" charset="0"/>
              <a:cs typeface="Times New Roman" pitchFamily="18" charset="0"/>
            </a:endParaRPr>
          </a:p>
          <a:p>
            <a:pPr marL="857169" lvl="1" indent="-285723">
              <a:tabLst>
                <a:tab pos="514302" algn="l"/>
              </a:tabLst>
              <a:defRPr/>
            </a:pPr>
            <a:endParaRPr lang="en-US" sz="2400" dirty="0">
              <a:latin typeface="Goudy" pitchFamily="18" charset="0"/>
              <a:cs typeface="Times New Roman" pitchFamily="18" charset="0"/>
            </a:endParaRPr>
          </a:p>
          <a:p>
            <a:pPr marL="285723" indent="-285723">
              <a:tabLst>
                <a:tab pos="514302" algn="l"/>
              </a:tabLst>
              <a:defRPr/>
            </a:pPr>
            <a:r>
              <a:rPr lang="en-US" sz="2400" dirty="0">
                <a:latin typeface="Goudy" pitchFamily="18" charset="0"/>
                <a:cs typeface="Times New Roman" pitchFamily="18" charset="0"/>
              </a:rPr>
              <a:t> </a:t>
            </a:r>
            <a:endParaRPr lang="en-US" sz="2400" dirty="0" smtClean="0">
              <a:latin typeface="Goudy" pitchFamily="18" charset="0"/>
              <a:cs typeface="Times New Roman" pitchFamily="18" charset="0"/>
            </a:endParaRPr>
          </a:p>
          <a:p>
            <a:pPr marL="285723" indent="-285723">
              <a:tabLst>
                <a:tab pos="514302" algn="l"/>
              </a:tabLst>
              <a:defRPr/>
            </a:pPr>
            <a:endParaRPr lang="en-US" sz="2400" b="1" dirty="0" smtClean="0">
              <a:solidFill>
                <a:srgbClr val="CA8508"/>
              </a:solidFill>
              <a:latin typeface="Goudy" pitchFamily="18" charset="0"/>
              <a:cs typeface="Times New Roman" pitchFamily="18" charset="0"/>
            </a:endParaRPr>
          </a:p>
          <a:p>
            <a:pPr marL="285723" indent="-285723">
              <a:tabLst>
                <a:tab pos="514302" algn="l"/>
              </a:tabLst>
              <a:defRPr/>
            </a:pPr>
            <a:endParaRPr lang="en-US" sz="2400" b="1" dirty="0" smtClean="0">
              <a:solidFill>
                <a:srgbClr val="CA8508"/>
              </a:solidFill>
              <a:latin typeface="Goudy" pitchFamily="18" charset="0"/>
              <a:cs typeface="Times New Roman" pitchFamily="18" charset="0"/>
            </a:endParaRPr>
          </a:p>
          <a:p>
            <a:pPr marL="285723" indent="-285723">
              <a:tabLst>
                <a:tab pos="514302" algn="l"/>
              </a:tabLst>
              <a:defRPr/>
            </a:pPr>
            <a:endParaRPr lang="en-US" sz="2400" b="1" dirty="0" smtClean="0">
              <a:solidFill>
                <a:srgbClr val="CA8508"/>
              </a:solidFill>
              <a:latin typeface="Goudy" pitchFamily="18" charset="0"/>
              <a:cs typeface="Times New Roman" pitchFamily="18" charset="0"/>
            </a:endParaRPr>
          </a:p>
          <a:p>
            <a:pPr marL="285723" indent="-285723">
              <a:tabLst>
                <a:tab pos="514302" algn="l"/>
              </a:tabLst>
              <a:defRPr/>
            </a:pPr>
            <a:endParaRPr lang="en-US" sz="2400" b="1" dirty="0" smtClean="0">
              <a:solidFill>
                <a:srgbClr val="CA8508"/>
              </a:solidFill>
              <a:latin typeface="Goudy" pitchFamily="18" charset="0"/>
              <a:cs typeface="Times New Roman" pitchFamily="18" charset="0"/>
            </a:endParaRPr>
          </a:p>
          <a:p>
            <a:pPr marL="857169" lvl="1" indent="-285723">
              <a:tabLst>
                <a:tab pos="514302" algn="l"/>
              </a:tabLst>
              <a:defRPr/>
            </a:pPr>
            <a:endParaRPr lang="en-US" sz="1800" b="1" dirty="0">
              <a:solidFill>
                <a:srgbClr val="CA8508"/>
              </a:solidFill>
              <a:latin typeface="Goudy" pitchFamily="18" charset="0"/>
              <a:cs typeface="Times New Roman" pitchFamily="18" charset="0"/>
            </a:endParaRPr>
          </a:p>
          <a:p>
            <a:pPr marL="857169" lvl="1" indent="-285723">
              <a:tabLst>
                <a:tab pos="514302" algn="l"/>
              </a:tabLst>
              <a:defRPr/>
            </a:pPr>
            <a:endParaRPr lang="en-US" sz="1800" b="1" dirty="0">
              <a:solidFill>
                <a:srgbClr val="CA8508"/>
              </a:solidFill>
              <a:latin typeface="Goudy" pitchFamily="18" charset="0"/>
              <a:cs typeface="Times New Roman" pitchFamily="18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533401" y="14749599"/>
            <a:ext cx="14982824" cy="5801578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pPr marL="285723" indent="-285723">
              <a:tabLst>
                <a:tab pos="514302" algn="l"/>
              </a:tabLst>
              <a:defRPr/>
            </a:pPr>
            <a:endParaRPr lang="en-US" sz="2400" b="1" dirty="0" smtClean="0">
              <a:solidFill>
                <a:srgbClr val="CA8508"/>
              </a:solidFill>
              <a:latin typeface="Goudy" pitchFamily="18" charset="0"/>
              <a:cs typeface="Times New Roman" pitchFamily="18" charset="0"/>
            </a:endParaRPr>
          </a:p>
          <a:p>
            <a:pPr marL="285723" indent="-285723">
              <a:tabLst>
                <a:tab pos="514302" algn="l"/>
              </a:tabLst>
              <a:defRPr/>
            </a:pPr>
            <a:endParaRPr lang="en-US" sz="2400" b="1" u="sng" dirty="0" smtClean="0">
              <a:latin typeface="Goudy" pitchFamily="18" charset="0"/>
              <a:cs typeface="Times New Roman" pitchFamily="18" charset="0"/>
            </a:endParaRPr>
          </a:p>
          <a:p>
            <a:pPr marL="285723" indent="-285723">
              <a:tabLst>
                <a:tab pos="514302" algn="l"/>
              </a:tabLst>
              <a:defRPr/>
            </a:pPr>
            <a:r>
              <a:rPr lang="en-US" sz="2400" b="1" u="sng" dirty="0" smtClean="0">
                <a:latin typeface="Goudy" pitchFamily="18" charset="0"/>
                <a:cs typeface="Times New Roman" pitchFamily="18" charset="0"/>
              </a:rPr>
              <a:t>Teen Measures</a:t>
            </a:r>
            <a:endParaRPr lang="en-US" sz="2400" u="sng" dirty="0" smtClean="0">
              <a:latin typeface="Goudy" pitchFamily="18" charset="0"/>
              <a:cs typeface="Times New Roman" pitchFamily="18" charset="0"/>
            </a:endParaRPr>
          </a:p>
          <a:p>
            <a:pPr marL="457200" indent="-457200">
              <a:buFont typeface="+mj-lt"/>
              <a:buAutoNum type="arabicPeriod"/>
              <a:tabLst>
                <a:tab pos="514302" algn="l"/>
              </a:tabLs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Height and Weight</a:t>
            </a:r>
          </a:p>
          <a:p>
            <a:pPr marL="457200" indent="-457200">
              <a:tabLst>
                <a:tab pos="514302" algn="l"/>
              </a:tabLst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tabLst>
                <a:tab pos="514302" algn="l"/>
              </a:tabLs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2.   Beverage and Snack Food Frequency Questionnaire (R=0.67)</a:t>
            </a:r>
          </a:p>
          <a:p>
            <a:pPr marL="857169" lvl="1" indent="-285723">
              <a:buFontTx/>
              <a:buChar char="•"/>
              <a:tabLst>
                <a:tab pos="514302" algn="l"/>
              </a:tabLs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31 items measuring:</a:t>
            </a:r>
          </a:p>
          <a:p>
            <a:pPr marL="1314327" lvl="2" indent="-285723">
              <a:buFontTx/>
              <a:buChar char="•"/>
              <a:tabLst>
                <a:tab pos="514302" algn="l"/>
              </a:tabLs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Total calories from snacks and beverages</a:t>
            </a:r>
          </a:p>
          <a:p>
            <a:pPr marL="1314327" lvl="2" indent="-285723">
              <a:buFontTx/>
              <a:buChar char="•"/>
              <a:tabLst>
                <a:tab pos="514302" algn="l"/>
              </a:tabLs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Total ounces of water</a:t>
            </a:r>
          </a:p>
          <a:p>
            <a:pPr marL="1314327" lvl="2" indent="-285723">
              <a:buFontTx/>
              <a:buChar char="•"/>
              <a:tabLst>
                <a:tab pos="514302" algn="l"/>
              </a:tabLs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Calories from sugary beverages</a:t>
            </a:r>
          </a:p>
          <a:p>
            <a:pPr marL="1314327" lvl="2" indent="-285723">
              <a:buFontTx/>
              <a:buChar char="•"/>
              <a:tabLst>
                <a:tab pos="514302" algn="l"/>
              </a:tabLs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Calories from snack foods</a:t>
            </a:r>
          </a:p>
          <a:p>
            <a:pPr marL="1314327" lvl="2" indent="-285723">
              <a:buFontTx/>
              <a:buChar char="•"/>
              <a:tabLst>
                <a:tab pos="514302" algn="l"/>
              </a:tabLs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Calories from fruits and vegetables</a:t>
            </a:r>
          </a:p>
          <a:p>
            <a:pPr marL="573077" indent="-457200">
              <a:buFont typeface="+mj-lt"/>
              <a:buAutoNum type="arabicPeriod"/>
              <a:tabLst>
                <a:tab pos="514302" algn="l"/>
              </a:tabLst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73077" indent="-457200">
              <a:tabLst>
                <a:tab pos="514302" algn="l"/>
              </a:tabLs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3. 3-Day Self-Administered Physical Activity Questionnaire </a:t>
            </a:r>
          </a:p>
          <a:p>
            <a:pPr marL="573077" indent="-457200">
              <a:tabLst>
                <a:tab pos="514302" algn="l"/>
              </a:tabLst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(R=.50)</a:t>
            </a:r>
          </a:p>
          <a:p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16764000" y="17183101"/>
            <a:ext cx="13544550" cy="538599"/>
          </a:xfrm>
          <a:prstGeom prst="rect">
            <a:avLst/>
          </a:prstGeom>
          <a:noFill/>
        </p:spPr>
        <p:txBody>
          <a:bodyPr wrap="square" lIns="91431" tIns="45715" rIns="91431" bIns="45715" rtlCol="0">
            <a:spAutoFit/>
          </a:bodyPr>
          <a:lstStyle/>
          <a:p>
            <a:r>
              <a:rPr lang="en-US" sz="1800" dirty="0" smtClean="0"/>
              <a:t>*Correlation is significant at the 0.05 level (2-tailed)</a:t>
            </a:r>
          </a:p>
          <a:p>
            <a:endParaRPr lang="en-US" dirty="0"/>
          </a:p>
        </p:txBody>
      </p:sp>
      <p:graphicFrame>
        <p:nvGraphicFramePr>
          <p:cNvPr id="34" name="Group 191"/>
          <p:cNvGraphicFramePr>
            <a:graphicFrameLocks noGrp="1"/>
          </p:cNvGraphicFramePr>
          <p:nvPr/>
        </p:nvGraphicFramePr>
        <p:xfrm>
          <a:off x="16744951" y="9477377"/>
          <a:ext cx="15059027" cy="7745729"/>
        </p:xfrm>
        <a:graphic>
          <a:graphicData uri="http://schemas.openxmlformats.org/drawingml/2006/table">
            <a:tbl>
              <a:tblPr/>
              <a:tblGrid>
                <a:gridCol w="3279653"/>
                <a:gridCol w="1406646"/>
                <a:gridCol w="1280484"/>
                <a:gridCol w="1515374"/>
                <a:gridCol w="1515374"/>
                <a:gridCol w="1515374"/>
                <a:gridCol w="1515374"/>
                <a:gridCol w="1515374"/>
                <a:gridCol w="1515374"/>
              </a:tblGrid>
              <a:tr h="552449">
                <a:tc gridSpan="9">
                  <a:txBody>
                    <a:bodyPr/>
                    <a:lstStyle/>
                    <a:p>
                      <a:pPr marL="228600" marR="0" lvl="0" indent="-57150" algn="ct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Correlations of SWP with  BALANCE  Pre-Post Outcomes Among Postpartum  Teens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548640"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Policy Area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Score type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BMI % Change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Cal.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Oz Water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Cal. Sugar Bev.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Cal. Snacks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Cal. Fruit &amp; Veg.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Min. Walking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411480">
                <a:tc rowSpan="2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District policy total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.035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-.073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-.073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.030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-.067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.132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-.076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Strength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.101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-.053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-.053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.065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-.039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.078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-.062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</a:tr>
              <a:tr h="411480">
                <a:tc rowSpan="2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Nutrition education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-.007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-.091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-.064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-.014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-.080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.159*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-.029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Strength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.046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-.053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-.054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-.014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-.054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.118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-.019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</a:tr>
              <a:tr h="411480">
                <a:tc rowSpan="2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USDA school meal standards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.032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.000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-.158*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.094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.020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.107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-.081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Strength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.030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-.005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-.112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.132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-.022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.060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-.044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</a:tr>
              <a:tr h="411480">
                <a:tc rowSpan="2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Competitive foods standards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.071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-.177*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-.066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-.073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-.121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.017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-.075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Strength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.155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-.170*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.001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-.017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-.082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-.028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-.047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</a:tr>
              <a:tr h="411480">
                <a:tc rowSpan="2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Physical education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-.003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-.033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-.146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.067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-.079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.170*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-.108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Strength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.040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-.005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-.132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.019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-.048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.151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-.061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</a:tr>
              <a:tr h="411480">
                <a:tc rowSpan="2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Physical activity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-.008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.002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-.088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.084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-.043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.130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-.054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Strength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.046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-.006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-.119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.149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-.039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.080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-.118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</a:tr>
              <a:tr h="411480">
                <a:tc rowSpan="2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Communication and promotion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.041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-.019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-.060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.038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-.015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.153*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-.022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Strength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.050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.042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-.089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.050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.059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.053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.013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</a:tr>
              <a:tr h="411480">
                <a:tc rowSpan="2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Evaluation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.050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.014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-.091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.079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.003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.092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-.025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Strength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.083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.079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-.099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.115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.039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.095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-.052</a:t>
                      </a:r>
                    </a:p>
                  </a:txBody>
                  <a:tcPr marL="0" marR="14224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18116548" y="4800600"/>
          <a:ext cx="12070080" cy="4434840"/>
        </p:xfrm>
        <a:graphic>
          <a:graphicData uri="http://schemas.openxmlformats.org/drawingml/2006/table">
            <a:tbl>
              <a:tblPr/>
              <a:tblGrid>
                <a:gridCol w="3291840"/>
                <a:gridCol w="1337312"/>
                <a:gridCol w="1405888"/>
                <a:gridCol w="3291840"/>
                <a:gridCol w="1303022"/>
                <a:gridCol w="1440178"/>
              </a:tblGrid>
              <a:tr h="411480">
                <a:tc gridSpan="6">
                  <a:txBody>
                    <a:bodyPr/>
                    <a:lstStyle/>
                    <a:p>
                      <a:pPr marL="228600" marR="0" lvl="0" indent="-57150" algn="ct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Mean SWP Quality Score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Policy Area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Score type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 (SD)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Policy Area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Score type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MN (SD)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411480">
                <a:tc rowSpan="2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 score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(19) 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Physical education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 (23)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Strength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 (12)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Strength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 (14)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</a:tr>
              <a:tr h="411480">
                <a:tc rowSpan="2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Nutrition education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 (28)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Physical activity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(27)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Strength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 (21)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Strength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 (18)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</a:tr>
              <a:tr h="411480">
                <a:tc rowSpan="2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USDA school meal standards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 (24)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Communication and promotion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 (25)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Strength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 (17)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Strength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(18)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</a:tr>
              <a:tr h="411480">
                <a:tc rowSpan="2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Competitive foods standards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 (20)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Evaluation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Comp.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 (27)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480">
                <a:tc vMerge="1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Strength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(15)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oudy" pitchFamily="18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57150" algn="l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Strength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51212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 (25)</a:t>
                      </a:r>
                    </a:p>
                  </a:txBody>
                  <a:tcPr marL="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5D2A3"/>
                    </a:solidFill>
                  </a:tcPr>
                </a:tc>
              </a:tr>
            </a:tbl>
          </a:graphicData>
        </a:graphic>
      </p:graphicFrame>
      <p:pic>
        <p:nvPicPr>
          <p:cNvPr id="29" name="Picture 227" descr="sitespd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565527" y="8848454"/>
            <a:ext cx="4057650" cy="2143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10810</TotalTime>
  <Words>1032</Words>
  <Application>Microsoft Office PowerPoint</Application>
  <PresentationFormat>Custom</PresentationFormat>
  <Paragraphs>294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Saint Louis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schermrm</dc:creator>
  <cp:lastModifiedBy>CSchwarz</cp:lastModifiedBy>
  <cp:revision>570</cp:revision>
  <dcterms:created xsi:type="dcterms:W3CDTF">2006-09-21T20:19:49Z</dcterms:created>
  <dcterms:modified xsi:type="dcterms:W3CDTF">2009-11-24T20:46:01Z</dcterms:modified>
</cp:coreProperties>
</file>